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86477" autoAdjust="0"/>
  </p:normalViewPr>
  <p:slideViewPr>
    <p:cSldViewPr>
      <p:cViewPr varScale="1">
        <p:scale>
          <a:sx n="72" d="100"/>
          <a:sy n="72" d="100"/>
        </p:scale>
        <p:origin x="1422" y="66"/>
      </p:cViewPr>
      <p:guideLst>
        <p:guide orient="horz" pos="2160"/>
        <p:guide pos="2880"/>
      </p:guideLst>
    </p:cSldViewPr>
  </p:slideViewPr>
  <p:outlineViewPr>
    <p:cViewPr>
      <p:scale>
        <a:sx n="33" d="100"/>
        <a:sy n="33" d="100"/>
      </p:scale>
      <p:origin x="0" y="2083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D129BD-1F5F-4323-A8B1-EB5BD4D22BA2}"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CBA98-02E1-41F2-B07C-B3DA09610310}" type="slidenum">
              <a:rPr lang="en-US" smtClean="0"/>
              <a:t>‹#›</a:t>
            </a:fld>
            <a:endParaRPr lang="en-US"/>
          </a:p>
        </p:txBody>
      </p:sp>
    </p:spTree>
    <p:extLst>
      <p:ext uri="{BB962C8B-B14F-4D97-AF65-F5344CB8AC3E}">
        <p14:creationId xmlns:p14="http://schemas.microsoft.com/office/powerpoint/2010/main" val="2261792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D129BD-1F5F-4323-A8B1-EB5BD4D22BA2}"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CBA98-02E1-41F2-B07C-B3DA09610310}" type="slidenum">
              <a:rPr lang="en-US" smtClean="0"/>
              <a:t>‹#›</a:t>
            </a:fld>
            <a:endParaRPr lang="en-US"/>
          </a:p>
        </p:txBody>
      </p:sp>
    </p:spTree>
    <p:extLst>
      <p:ext uri="{BB962C8B-B14F-4D97-AF65-F5344CB8AC3E}">
        <p14:creationId xmlns:p14="http://schemas.microsoft.com/office/powerpoint/2010/main" val="2160668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D129BD-1F5F-4323-A8B1-EB5BD4D22BA2}"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CBA98-02E1-41F2-B07C-B3DA09610310}" type="slidenum">
              <a:rPr lang="en-US" smtClean="0"/>
              <a:t>‹#›</a:t>
            </a:fld>
            <a:endParaRPr lang="en-US"/>
          </a:p>
        </p:txBody>
      </p:sp>
    </p:spTree>
    <p:extLst>
      <p:ext uri="{BB962C8B-B14F-4D97-AF65-F5344CB8AC3E}">
        <p14:creationId xmlns:p14="http://schemas.microsoft.com/office/powerpoint/2010/main" val="747588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D129BD-1F5F-4323-A8B1-EB5BD4D22BA2}"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CBA98-02E1-41F2-B07C-B3DA09610310}" type="slidenum">
              <a:rPr lang="en-US" smtClean="0"/>
              <a:t>‹#›</a:t>
            </a:fld>
            <a:endParaRPr lang="en-US"/>
          </a:p>
        </p:txBody>
      </p:sp>
    </p:spTree>
    <p:extLst>
      <p:ext uri="{BB962C8B-B14F-4D97-AF65-F5344CB8AC3E}">
        <p14:creationId xmlns:p14="http://schemas.microsoft.com/office/powerpoint/2010/main" val="362733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D129BD-1F5F-4323-A8B1-EB5BD4D22BA2}"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CBA98-02E1-41F2-B07C-B3DA09610310}" type="slidenum">
              <a:rPr lang="en-US" smtClean="0"/>
              <a:t>‹#›</a:t>
            </a:fld>
            <a:endParaRPr lang="en-US"/>
          </a:p>
        </p:txBody>
      </p:sp>
    </p:spTree>
    <p:extLst>
      <p:ext uri="{BB962C8B-B14F-4D97-AF65-F5344CB8AC3E}">
        <p14:creationId xmlns:p14="http://schemas.microsoft.com/office/powerpoint/2010/main" val="705167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D129BD-1F5F-4323-A8B1-EB5BD4D22BA2}" type="datetimeFigureOut">
              <a:rPr lang="en-US" smtClean="0"/>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CBA98-02E1-41F2-B07C-B3DA09610310}" type="slidenum">
              <a:rPr lang="en-US" smtClean="0"/>
              <a:t>‹#›</a:t>
            </a:fld>
            <a:endParaRPr lang="en-US"/>
          </a:p>
        </p:txBody>
      </p:sp>
    </p:spTree>
    <p:extLst>
      <p:ext uri="{BB962C8B-B14F-4D97-AF65-F5344CB8AC3E}">
        <p14:creationId xmlns:p14="http://schemas.microsoft.com/office/powerpoint/2010/main" val="3633486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D129BD-1F5F-4323-A8B1-EB5BD4D22BA2}" type="datetimeFigureOut">
              <a:rPr lang="en-US" smtClean="0"/>
              <a:t>5/27/2020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4CBA98-02E1-41F2-B07C-B3DA09610310}" type="slidenum">
              <a:rPr lang="en-US" smtClean="0"/>
              <a:t>‹#›</a:t>
            </a:fld>
            <a:endParaRPr lang="en-US"/>
          </a:p>
        </p:txBody>
      </p:sp>
    </p:spTree>
    <p:extLst>
      <p:ext uri="{BB962C8B-B14F-4D97-AF65-F5344CB8AC3E}">
        <p14:creationId xmlns:p14="http://schemas.microsoft.com/office/powerpoint/2010/main" val="2121135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D129BD-1F5F-4323-A8B1-EB5BD4D22BA2}" type="datetimeFigureOut">
              <a:rPr lang="en-US" smtClean="0"/>
              <a:t>5/27/2020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4CBA98-02E1-41F2-B07C-B3DA09610310}" type="slidenum">
              <a:rPr lang="en-US" smtClean="0"/>
              <a:t>‹#›</a:t>
            </a:fld>
            <a:endParaRPr lang="en-US"/>
          </a:p>
        </p:txBody>
      </p:sp>
    </p:spTree>
    <p:extLst>
      <p:ext uri="{BB962C8B-B14F-4D97-AF65-F5344CB8AC3E}">
        <p14:creationId xmlns:p14="http://schemas.microsoft.com/office/powerpoint/2010/main" val="1660897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129BD-1F5F-4323-A8B1-EB5BD4D22BA2}" type="datetimeFigureOut">
              <a:rPr lang="en-US" smtClean="0"/>
              <a:t>5/27/2020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4CBA98-02E1-41F2-B07C-B3DA09610310}" type="slidenum">
              <a:rPr lang="en-US" smtClean="0"/>
              <a:t>‹#›</a:t>
            </a:fld>
            <a:endParaRPr lang="en-US"/>
          </a:p>
        </p:txBody>
      </p:sp>
    </p:spTree>
    <p:extLst>
      <p:ext uri="{BB962C8B-B14F-4D97-AF65-F5344CB8AC3E}">
        <p14:creationId xmlns:p14="http://schemas.microsoft.com/office/powerpoint/2010/main" val="481977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D129BD-1F5F-4323-A8B1-EB5BD4D22BA2}" type="datetimeFigureOut">
              <a:rPr lang="en-US" smtClean="0"/>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CBA98-02E1-41F2-B07C-B3DA09610310}" type="slidenum">
              <a:rPr lang="en-US" smtClean="0"/>
              <a:t>‹#›</a:t>
            </a:fld>
            <a:endParaRPr lang="en-US"/>
          </a:p>
        </p:txBody>
      </p:sp>
    </p:spTree>
    <p:extLst>
      <p:ext uri="{BB962C8B-B14F-4D97-AF65-F5344CB8AC3E}">
        <p14:creationId xmlns:p14="http://schemas.microsoft.com/office/powerpoint/2010/main" val="1539072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D129BD-1F5F-4323-A8B1-EB5BD4D22BA2}" type="datetimeFigureOut">
              <a:rPr lang="en-US" smtClean="0"/>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CBA98-02E1-41F2-B07C-B3DA09610310}" type="slidenum">
              <a:rPr lang="en-US" smtClean="0"/>
              <a:t>‹#›</a:t>
            </a:fld>
            <a:endParaRPr lang="en-US"/>
          </a:p>
        </p:txBody>
      </p:sp>
    </p:spTree>
    <p:extLst>
      <p:ext uri="{BB962C8B-B14F-4D97-AF65-F5344CB8AC3E}">
        <p14:creationId xmlns:p14="http://schemas.microsoft.com/office/powerpoint/2010/main" val="1368485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D129BD-1F5F-4323-A8B1-EB5BD4D22BA2}" type="datetimeFigureOut">
              <a:rPr lang="en-US" smtClean="0"/>
              <a:t>5/27/2020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4CBA98-02E1-41F2-B07C-B3DA09610310}" type="slidenum">
              <a:rPr lang="en-US" smtClean="0"/>
              <a:t>‹#›</a:t>
            </a:fld>
            <a:endParaRPr lang="en-US"/>
          </a:p>
        </p:txBody>
      </p:sp>
    </p:spTree>
    <p:extLst>
      <p:ext uri="{BB962C8B-B14F-4D97-AF65-F5344CB8AC3E}">
        <p14:creationId xmlns:p14="http://schemas.microsoft.com/office/powerpoint/2010/main" val="34713911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bodyPr>
          <a:lstStyle/>
          <a:p>
            <a:r>
              <a:rPr lang="en-US" sz="6600" dirty="0"/>
              <a:t>Jacqueline  Wilson</a:t>
            </a:r>
          </a:p>
        </p:txBody>
      </p:sp>
      <p:sp>
        <p:nvSpPr>
          <p:cNvPr id="3" name="Subtitle 2"/>
          <p:cNvSpPr>
            <a:spLocks noGrp="1"/>
          </p:cNvSpPr>
          <p:nvPr>
            <p:ph type="subTitle" idx="1"/>
          </p:nvPr>
        </p:nvSpPr>
        <p:spPr>
          <a:xfrm>
            <a:off x="1371600" y="5105400"/>
            <a:ext cx="6400800" cy="1524000"/>
          </a:xfrm>
        </p:spPr>
        <p:txBody>
          <a:bodyPr/>
          <a:lstStyle/>
          <a:p>
            <a:r>
              <a:rPr lang="en-US" dirty="0">
                <a:solidFill>
                  <a:schemeClr val="tx1"/>
                </a:solidFill>
              </a:rPr>
              <a:t>All about Jacqueline’s life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053" y="2133600"/>
            <a:ext cx="5404256"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1180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990600"/>
          </a:xfrm>
        </p:spPr>
        <p:txBody>
          <a:bodyPr>
            <a:normAutofit fontScale="90000"/>
          </a:bodyPr>
          <a:lstStyle/>
          <a:p>
            <a:br>
              <a:rPr lang="en-US" dirty="0"/>
            </a:br>
            <a:br>
              <a:rPr lang="en-US" dirty="0"/>
            </a:br>
            <a:br>
              <a:rPr lang="en-US" dirty="0"/>
            </a:br>
            <a:br>
              <a:rPr lang="en-US" dirty="0"/>
            </a:br>
            <a:endParaRPr lang="en-US" dirty="0"/>
          </a:p>
        </p:txBody>
      </p:sp>
      <p:sp>
        <p:nvSpPr>
          <p:cNvPr id="3" name="Content Placeholder 2"/>
          <p:cNvSpPr>
            <a:spLocks noGrp="1"/>
          </p:cNvSpPr>
          <p:nvPr>
            <p:ph idx="1"/>
          </p:nvPr>
        </p:nvSpPr>
        <p:spPr>
          <a:xfrm>
            <a:off x="457200" y="457200"/>
            <a:ext cx="8229600" cy="1905000"/>
          </a:xfrm>
        </p:spPr>
        <p:txBody>
          <a:bodyPr>
            <a:normAutofit fontScale="85000" lnSpcReduction="20000"/>
          </a:bodyPr>
          <a:lstStyle/>
          <a:p>
            <a:pPr marL="0" indent="0">
              <a:buNone/>
            </a:pPr>
            <a:r>
              <a:rPr lang="en-US" dirty="0"/>
              <a:t>Jacqueline normally wrote stories from a child’s point of view. Most of her stories were about things that affect a child’s life e.g.  Dead mother, foundling /orphan, poor people and other things like that. Here are the front covers of some of Jacqueline’s books.   </a:t>
            </a: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4600191"/>
            <a:ext cx="160306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2502137"/>
            <a:ext cx="1526204" cy="199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242924"/>
            <a:ext cx="1447800" cy="2206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9916" y="4295774"/>
            <a:ext cx="1724025" cy="2381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3884229"/>
            <a:ext cx="167640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1905000"/>
            <a:ext cx="1714500" cy="2065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2485" y="3758943"/>
            <a:ext cx="2248915" cy="3060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2162175"/>
            <a:ext cx="1800225"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8460" y="4295774"/>
            <a:ext cx="172402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1383778">
            <a:off x="4371725" y="2146243"/>
            <a:ext cx="154152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86450" y="1855645"/>
            <a:ext cx="142875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881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animEffect transition="in" filter="fade">
                                      <p:cBhvr>
                                        <p:cTn id="11" dur="1000"/>
                                        <p:tgtEl>
                                          <p:spTgt spid="1029"/>
                                        </p:tgtEl>
                                      </p:cBhvr>
                                    </p:animEffect>
                                    <p:anim calcmode="lin" valueType="num">
                                      <p:cBhvr>
                                        <p:cTn id="12" dur="1000" fill="hold"/>
                                        <p:tgtEl>
                                          <p:spTgt spid="1029"/>
                                        </p:tgtEl>
                                        <p:attrNameLst>
                                          <p:attrName>ppt_x</p:attrName>
                                        </p:attrNameLst>
                                      </p:cBhvr>
                                      <p:tavLst>
                                        <p:tav tm="0">
                                          <p:val>
                                            <p:strVal val="#ppt_x"/>
                                          </p:val>
                                        </p:tav>
                                        <p:tav tm="100000">
                                          <p:val>
                                            <p:strVal val="#ppt_x"/>
                                          </p:val>
                                        </p:tav>
                                      </p:tavLst>
                                    </p:anim>
                                    <p:anim calcmode="lin" valueType="num">
                                      <p:cBhvr>
                                        <p:cTn id="13"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34"/>
                                        </p:tgtEl>
                                        <p:attrNameLst>
                                          <p:attrName>style.visibility</p:attrName>
                                        </p:attrNameLst>
                                      </p:cBhvr>
                                      <p:to>
                                        <p:strVal val="visible"/>
                                      </p:to>
                                    </p:set>
                                    <p:animEffect transition="in" filter="barn(inVertical)">
                                      <p:cBhvr>
                                        <p:cTn id="18" dur="500"/>
                                        <p:tgtEl>
                                          <p:spTgt spid="103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37"/>
                                        </p:tgtEl>
                                        <p:attrNameLst>
                                          <p:attrName>style.visibility</p:attrName>
                                        </p:attrNameLst>
                                      </p:cBhvr>
                                      <p:to>
                                        <p:strVal val="visible"/>
                                      </p:to>
                                    </p:set>
                                    <p:anim calcmode="lin" valueType="num">
                                      <p:cBhvr additive="base">
                                        <p:cTn id="23" dur="500" fill="hold"/>
                                        <p:tgtEl>
                                          <p:spTgt spid="1037"/>
                                        </p:tgtEl>
                                        <p:attrNameLst>
                                          <p:attrName>ppt_x</p:attrName>
                                        </p:attrNameLst>
                                      </p:cBhvr>
                                      <p:tavLst>
                                        <p:tav tm="0">
                                          <p:val>
                                            <p:strVal val="#ppt_x"/>
                                          </p:val>
                                        </p:tav>
                                        <p:tav tm="100000">
                                          <p:val>
                                            <p:strVal val="#ppt_x"/>
                                          </p:val>
                                        </p:tav>
                                      </p:tavLst>
                                    </p:anim>
                                    <p:anim calcmode="lin" valueType="num">
                                      <p:cBhvr additive="base">
                                        <p:cTn id="24" dur="500" fill="hold"/>
                                        <p:tgtEl>
                                          <p:spTgt spid="103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038"/>
                                        </p:tgtEl>
                                        <p:attrNameLst>
                                          <p:attrName>style.visibility</p:attrName>
                                        </p:attrNameLst>
                                      </p:cBhvr>
                                      <p:to>
                                        <p:strVal val="visible"/>
                                      </p:to>
                                    </p:set>
                                    <p:animEffect transition="in" filter="circle(in)">
                                      <p:cBhvr>
                                        <p:cTn id="29" dur="2000"/>
                                        <p:tgtEl>
                                          <p:spTgt spid="1038"/>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032"/>
                                        </p:tgtEl>
                                        <p:attrNameLst>
                                          <p:attrName>style.visibility</p:attrName>
                                        </p:attrNameLst>
                                      </p:cBhvr>
                                      <p:to>
                                        <p:strVal val="visible"/>
                                      </p:to>
                                    </p:set>
                                    <p:animEffect transition="in" filter="wheel(1)">
                                      <p:cBhvr>
                                        <p:cTn id="34" dur="2000"/>
                                        <p:tgtEl>
                                          <p:spTgt spid="1032"/>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wipe(down)">
                                      <p:cBhvr>
                                        <p:cTn id="39" dur="580">
                                          <p:stCondLst>
                                            <p:cond delay="0"/>
                                          </p:stCondLst>
                                        </p:cTn>
                                        <p:tgtEl>
                                          <p:spTgt spid="1026"/>
                                        </p:tgtEl>
                                      </p:cBhvr>
                                    </p:animEffect>
                                    <p:anim calcmode="lin" valueType="num">
                                      <p:cBhvr>
                                        <p:cTn id="40"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45" dur="26">
                                          <p:stCondLst>
                                            <p:cond delay="650"/>
                                          </p:stCondLst>
                                        </p:cTn>
                                        <p:tgtEl>
                                          <p:spTgt spid="1026"/>
                                        </p:tgtEl>
                                      </p:cBhvr>
                                      <p:to x="100000" y="60000"/>
                                    </p:animScale>
                                    <p:animScale>
                                      <p:cBhvr>
                                        <p:cTn id="46" dur="166" decel="50000">
                                          <p:stCondLst>
                                            <p:cond delay="676"/>
                                          </p:stCondLst>
                                        </p:cTn>
                                        <p:tgtEl>
                                          <p:spTgt spid="1026"/>
                                        </p:tgtEl>
                                      </p:cBhvr>
                                      <p:to x="100000" y="100000"/>
                                    </p:animScale>
                                    <p:animScale>
                                      <p:cBhvr>
                                        <p:cTn id="47" dur="26">
                                          <p:stCondLst>
                                            <p:cond delay="1312"/>
                                          </p:stCondLst>
                                        </p:cTn>
                                        <p:tgtEl>
                                          <p:spTgt spid="1026"/>
                                        </p:tgtEl>
                                      </p:cBhvr>
                                      <p:to x="100000" y="80000"/>
                                    </p:animScale>
                                    <p:animScale>
                                      <p:cBhvr>
                                        <p:cTn id="48" dur="166" decel="50000">
                                          <p:stCondLst>
                                            <p:cond delay="1338"/>
                                          </p:stCondLst>
                                        </p:cTn>
                                        <p:tgtEl>
                                          <p:spTgt spid="1026"/>
                                        </p:tgtEl>
                                      </p:cBhvr>
                                      <p:to x="100000" y="100000"/>
                                    </p:animScale>
                                    <p:animScale>
                                      <p:cBhvr>
                                        <p:cTn id="49" dur="26">
                                          <p:stCondLst>
                                            <p:cond delay="1642"/>
                                          </p:stCondLst>
                                        </p:cTn>
                                        <p:tgtEl>
                                          <p:spTgt spid="1026"/>
                                        </p:tgtEl>
                                      </p:cBhvr>
                                      <p:to x="100000" y="90000"/>
                                    </p:animScale>
                                    <p:animScale>
                                      <p:cBhvr>
                                        <p:cTn id="50" dur="166" decel="50000">
                                          <p:stCondLst>
                                            <p:cond delay="1668"/>
                                          </p:stCondLst>
                                        </p:cTn>
                                        <p:tgtEl>
                                          <p:spTgt spid="1026"/>
                                        </p:tgtEl>
                                      </p:cBhvr>
                                      <p:to x="100000" y="100000"/>
                                    </p:animScale>
                                    <p:animScale>
                                      <p:cBhvr>
                                        <p:cTn id="51" dur="26">
                                          <p:stCondLst>
                                            <p:cond delay="1808"/>
                                          </p:stCondLst>
                                        </p:cTn>
                                        <p:tgtEl>
                                          <p:spTgt spid="1026"/>
                                        </p:tgtEl>
                                      </p:cBhvr>
                                      <p:to x="100000" y="95000"/>
                                    </p:animScale>
                                    <p:animScale>
                                      <p:cBhvr>
                                        <p:cTn id="52" dur="166" decel="50000">
                                          <p:stCondLst>
                                            <p:cond delay="1834"/>
                                          </p:stCondLst>
                                        </p:cTn>
                                        <p:tgtEl>
                                          <p:spTgt spid="1026"/>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nodeType="clickEffect">
                                  <p:stCondLst>
                                    <p:cond delay="0"/>
                                  </p:stCondLst>
                                  <p:childTnLst>
                                    <p:set>
                                      <p:cBhvr>
                                        <p:cTn id="56" dur="1" fill="hold">
                                          <p:stCondLst>
                                            <p:cond delay="0"/>
                                          </p:stCondLst>
                                        </p:cTn>
                                        <p:tgtEl>
                                          <p:spTgt spid="1030"/>
                                        </p:tgtEl>
                                        <p:attrNameLst>
                                          <p:attrName>style.visibility</p:attrName>
                                        </p:attrNameLst>
                                      </p:cBhvr>
                                      <p:to>
                                        <p:strVal val="visible"/>
                                      </p:to>
                                    </p:set>
                                    <p:animEffect transition="in" filter="fade">
                                      <p:cBhvr>
                                        <p:cTn id="57" dur="2000"/>
                                        <p:tgtEl>
                                          <p:spTgt spid="1030"/>
                                        </p:tgtEl>
                                      </p:cBhvr>
                                    </p:animEffect>
                                    <p:anim calcmode="lin" valueType="num">
                                      <p:cBhvr>
                                        <p:cTn id="58" dur="2000" fill="hold"/>
                                        <p:tgtEl>
                                          <p:spTgt spid="1030"/>
                                        </p:tgtEl>
                                        <p:attrNameLst>
                                          <p:attrName>ppt_w</p:attrName>
                                        </p:attrNameLst>
                                      </p:cBhvr>
                                      <p:tavLst>
                                        <p:tav tm="0" fmla="#ppt_w*sin(2.5*pi*$)">
                                          <p:val>
                                            <p:fltVal val="0"/>
                                          </p:val>
                                        </p:tav>
                                        <p:tav tm="100000">
                                          <p:val>
                                            <p:fltVal val="1"/>
                                          </p:val>
                                        </p:tav>
                                      </p:tavLst>
                                    </p:anim>
                                    <p:anim calcmode="lin" valueType="num">
                                      <p:cBhvr>
                                        <p:cTn id="59" dur="2000" fill="hold"/>
                                        <p:tgtEl>
                                          <p:spTgt spid="1030"/>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1036"/>
                                        </p:tgtEl>
                                        <p:attrNameLst>
                                          <p:attrName>style.visibility</p:attrName>
                                        </p:attrNameLst>
                                      </p:cBhvr>
                                      <p:to>
                                        <p:strVal val="visible"/>
                                      </p:to>
                                    </p:set>
                                    <p:animEffect transition="in" filter="circle(in)">
                                      <p:cBhvr>
                                        <p:cTn id="64" dur="2000"/>
                                        <p:tgtEl>
                                          <p:spTgt spid="1036"/>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033"/>
                                        </p:tgtEl>
                                        <p:attrNameLst>
                                          <p:attrName>style.visibility</p:attrName>
                                        </p:attrNameLst>
                                      </p:cBhvr>
                                      <p:to>
                                        <p:strVal val="visible"/>
                                      </p:to>
                                    </p:set>
                                    <p:anim calcmode="lin" valueType="num">
                                      <p:cBhvr additive="base">
                                        <p:cTn id="69" dur="500" fill="hold"/>
                                        <p:tgtEl>
                                          <p:spTgt spid="1033"/>
                                        </p:tgtEl>
                                        <p:attrNameLst>
                                          <p:attrName>ppt_x</p:attrName>
                                        </p:attrNameLst>
                                      </p:cBhvr>
                                      <p:tavLst>
                                        <p:tav tm="0">
                                          <p:val>
                                            <p:strVal val="#ppt_x"/>
                                          </p:val>
                                        </p:tav>
                                        <p:tav tm="100000">
                                          <p:val>
                                            <p:strVal val="#ppt_x"/>
                                          </p:val>
                                        </p:tav>
                                      </p:tavLst>
                                    </p:anim>
                                    <p:anim calcmode="lin" valueType="num">
                                      <p:cBhvr additive="base">
                                        <p:cTn id="70" dur="500" fill="hold"/>
                                        <p:tgtEl>
                                          <p:spTgt spid="1033"/>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1" presetClass="entr" presetSubtype="1" fill="hold" nodeType="clickEffect">
                                  <p:stCondLst>
                                    <p:cond delay="0"/>
                                  </p:stCondLst>
                                  <p:childTnLst>
                                    <p:set>
                                      <p:cBhvr>
                                        <p:cTn id="74" dur="1" fill="hold">
                                          <p:stCondLst>
                                            <p:cond delay="0"/>
                                          </p:stCondLst>
                                        </p:cTn>
                                        <p:tgtEl>
                                          <p:spTgt spid="1031"/>
                                        </p:tgtEl>
                                        <p:attrNameLst>
                                          <p:attrName>style.visibility</p:attrName>
                                        </p:attrNameLst>
                                      </p:cBhvr>
                                      <p:to>
                                        <p:strVal val="visible"/>
                                      </p:to>
                                    </p:set>
                                    <p:animEffect transition="in" filter="wheel(1)">
                                      <p:cBhvr>
                                        <p:cTn id="75" dur="2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914400"/>
          </a:xfrm>
        </p:spPr>
        <p:txBody>
          <a:bodyPr/>
          <a:lstStyle/>
          <a:p>
            <a:endParaRPr lang="en-US" dirty="0"/>
          </a:p>
        </p:txBody>
      </p:sp>
      <p:sp>
        <p:nvSpPr>
          <p:cNvPr id="3" name="Content Placeholder 2"/>
          <p:cNvSpPr>
            <a:spLocks noGrp="1"/>
          </p:cNvSpPr>
          <p:nvPr>
            <p:ph idx="1"/>
          </p:nvPr>
        </p:nvSpPr>
        <p:spPr>
          <a:xfrm>
            <a:off x="228600" y="228600"/>
            <a:ext cx="8458200" cy="6400800"/>
          </a:xfrm>
        </p:spPr>
        <p:txBody>
          <a:bodyPr>
            <a:normAutofit fontScale="92500" lnSpcReduction="10000"/>
          </a:bodyPr>
          <a:lstStyle/>
          <a:p>
            <a:pPr marL="0" indent="0" algn="just">
              <a:buNone/>
            </a:pPr>
            <a:r>
              <a:rPr lang="en-US" sz="5400" dirty="0"/>
              <a:t>Jacqueline Wilson Fun Facts</a:t>
            </a:r>
          </a:p>
          <a:p>
            <a:r>
              <a:rPr lang="en-US" dirty="0"/>
              <a:t>Jacqueline starts her day by swimming 50 lengths of her local swimming pool</a:t>
            </a:r>
          </a:p>
          <a:p>
            <a:r>
              <a:rPr lang="en-US" dirty="0"/>
              <a:t>As well as writing Jacqueline gives talks at book shops, goes to meetings, visits schools and opens her readers’ letters(she gets over 200 each week)</a:t>
            </a:r>
          </a:p>
          <a:p>
            <a:r>
              <a:rPr lang="en-US" dirty="0"/>
              <a:t>Every time Jacqueline publishes a book she buys new </a:t>
            </a:r>
            <a:r>
              <a:rPr lang="en-US" dirty="0" err="1"/>
              <a:t>jewellery</a:t>
            </a:r>
            <a:endParaRPr lang="en-US" dirty="0"/>
          </a:p>
          <a:p>
            <a:r>
              <a:rPr lang="en-US" dirty="0"/>
              <a:t>She has about 15,000 books in her home</a:t>
            </a:r>
          </a:p>
          <a:p>
            <a:r>
              <a:rPr lang="en-US" dirty="0"/>
              <a:t>Many of her books are illustrated by Nick </a:t>
            </a:r>
            <a:r>
              <a:rPr lang="en-US" dirty="0" err="1"/>
              <a:t>Sharratt</a:t>
            </a:r>
            <a:endParaRPr lang="en-US" dirty="0"/>
          </a:p>
          <a:p>
            <a:r>
              <a:rPr lang="en-US" dirty="0"/>
              <a:t>Jacqueline won loads of awards for her Tracy Beaker series including the Carnegie Medal and the smarties prize 							</a:t>
            </a:r>
          </a:p>
        </p:txBody>
      </p:sp>
    </p:spTree>
    <p:extLst>
      <p:ext uri="{BB962C8B-B14F-4D97-AF65-F5344CB8AC3E}">
        <p14:creationId xmlns:p14="http://schemas.microsoft.com/office/powerpoint/2010/main" val="2522007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lstStyle/>
          <a:p>
            <a:endParaRPr lang="en-US" dirty="0"/>
          </a:p>
        </p:txBody>
      </p:sp>
      <p:sp>
        <p:nvSpPr>
          <p:cNvPr id="3" name="Content Placeholder 2"/>
          <p:cNvSpPr>
            <a:spLocks noGrp="1"/>
          </p:cNvSpPr>
          <p:nvPr>
            <p:ph idx="1"/>
          </p:nvPr>
        </p:nvSpPr>
        <p:spPr>
          <a:xfrm>
            <a:off x="609600" y="381000"/>
            <a:ext cx="7848600" cy="1371600"/>
          </a:xfrm>
        </p:spPr>
        <p:txBody>
          <a:bodyPr>
            <a:normAutofit fontScale="92500" lnSpcReduction="10000"/>
          </a:bodyPr>
          <a:lstStyle/>
          <a:p>
            <a:pPr marL="0" indent="0">
              <a:buNone/>
            </a:pPr>
            <a:r>
              <a:rPr lang="en-US" dirty="0"/>
              <a:t>Here are the Jacqueline Wilson books I have read and I own the annual. Little stars is the library’s and the rest my cousins.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 y="4210707"/>
            <a:ext cx="1800225"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1941272"/>
            <a:ext cx="1524000" cy="2345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626257"/>
            <a:ext cx="1714500"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626257"/>
            <a:ext cx="1762126"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6785" y="4274207"/>
            <a:ext cx="1809750" cy="2429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4210707"/>
            <a:ext cx="172402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4286907"/>
            <a:ext cx="186690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179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 calcmode="lin" valueType="num">
                                      <p:cBhvr additive="base">
                                        <p:cTn id="7" dur="500" fill="hold"/>
                                        <p:tgtEl>
                                          <p:spTgt spid="2056"/>
                                        </p:tgtEl>
                                        <p:attrNameLst>
                                          <p:attrName>ppt_x</p:attrName>
                                        </p:attrNameLst>
                                      </p:cBhvr>
                                      <p:tavLst>
                                        <p:tav tm="0">
                                          <p:val>
                                            <p:strVal val="#ppt_x"/>
                                          </p:val>
                                        </p:tav>
                                        <p:tav tm="100000">
                                          <p:val>
                                            <p:strVal val="#ppt_x"/>
                                          </p:val>
                                        </p:tav>
                                      </p:tavLst>
                                    </p:anim>
                                    <p:anim calcmode="lin" valueType="num">
                                      <p:cBhvr additive="base">
                                        <p:cTn id="8"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fade">
                                      <p:cBhvr>
                                        <p:cTn id="13" dur="1000"/>
                                        <p:tgtEl>
                                          <p:spTgt spid="2054"/>
                                        </p:tgtEl>
                                      </p:cBhvr>
                                    </p:animEffect>
                                    <p:anim calcmode="lin" valueType="num">
                                      <p:cBhvr>
                                        <p:cTn id="14" dur="1000" fill="hold"/>
                                        <p:tgtEl>
                                          <p:spTgt spid="2054"/>
                                        </p:tgtEl>
                                        <p:attrNameLst>
                                          <p:attrName>ppt_x</p:attrName>
                                        </p:attrNameLst>
                                      </p:cBhvr>
                                      <p:tavLst>
                                        <p:tav tm="0">
                                          <p:val>
                                            <p:strVal val="#ppt_x"/>
                                          </p:val>
                                        </p:tav>
                                        <p:tav tm="100000">
                                          <p:val>
                                            <p:strVal val="#ppt_x"/>
                                          </p:val>
                                        </p:tav>
                                      </p:tavLst>
                                    </p:anim>
                                    <p:anim calcmode="lin" valueType="num">
                                      <p:cBhvr>
                                        <p:cTn id="15"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053"/>
                                        </p:tgtEl>
                                        <p:attrNameLst>
                                          <p:attrName>style.visibility</p:attrName>
                                        </p:attrNameLst>
                                      </p:cBhvr>
                                      <p:to>
                                        <p:strVal val="visible"/>
                                      </p:to>
                                    </p:set>
                                    <p:animEffect transition="in" filter="circle(in)">
                                      <p:cBhvr>
                                        <p:cTn id="20" dur="2000"/>
                                        <p:tgtEl>
                                          <p:spTgt spid="205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circle(in)">
                                      <p:cBhvr>
                                        <p:cTn id="25" dur="2000"/>
                                        <p:tgtEl>
                                          <p:spTgt spid="2051"/>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wheel(1)">
                                      <p:cBhvr>
                                        <p:cTn id="30" dur="2000"/>
                                        <p:tgtEl>
                                          <p:spTgt spid="2052"/>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wipe(down)">
                                      <p:cBhvr>
                                        <p:cTn id="35" dur="580">
                                          <p:stCondLst>
                                            <p:cond delay="0"/>
                                          </p:stCondLst>
                                        </p:cTn>
                                        <p:tgtEl>
                                          <p:spTgt spid="2050"/>
                                        </p:tgtEl>
                                      </p:cBhvr>
                                    </p:animEffect>
                                    <p:anim calcmode="lin" valueType="num">
                                      <p:cBhvr>
                                        <p:cTn id="36"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41" dur="26">
                                          <p:stCondLst>
                                            <p:cond delay="650"/>
                                          </p:stCondLst>
                                        </p:cTn>
                                        <p:tgtEl>
                                          <p:spTgt spid="2050"/>
                                        </p:tgtEl>
                                      </p:cBhvr>
                                      <p:to x="100000" y="60000"/>
                                    </p:animScale>
                                    <p:animScale>
                                      <p:cBhvr>
                                        <p:cTn id="42" dur="166" decel="50000">
                                          <p:stCondLst>
                                            <p:cond delay="676"/>
                                          </p:stCondLst>
                                        </p:cTn>
                                        <p:tgtEl>
                                          <p:spTgt spid="2050"/>
                                        </p:tgtEl>
                                      </p:cBhvr>
                                      <p:to x="100000" y="100000"/>
                                    </p:animScale>
                                    <p:animScale>
                                      <p:cBhvr>
                                        <p:cTn id="43" dur="26">
                                          <p:stCondLst>
                                            <p:cond delay="1312"/>
                                          </p:stCondLst>
                                        </p:cTn>
                                        <p:tgtEl>
                                          <p:spTgt spid="2050"/>
                                        </p:tgtEl>
                                      </p:cBhvr>
                                      <p:to x="100000" y="80000"/>
                                    </p:animScale>
                                    <p:animScale>
                                      <p:cBhvr>
                                        <p:cTn id="44" dur="166" decel="50000">
                                          <p:stCondLst>
                                            <p:cond delay="1338"/>
                                          </p:stCondLst>
                                        </p:cTn>
                                        <p:tgtEl>
                                          <p:spTgt spid="2050"/>
                                        </p:tgtEl>
                                      </p:cBhvr>
                                      <p:to x="100000" y="100000"/>
                                    </p:animScale>
                                    <p:animScale>
                                      <p:cBhvr>
                                        <p:cTn id="45" dur="26">
                                          <p:stCondLst>
                                            <p:cond delay="1642"/>
                                          </p:stCondLst>
                                        </p:cTn>
                                        <p:tgtEl>
                                          <p:spTgt spid="2050"/>
                                        </p:tgtEl>
                                      </p:cBhvr>
                                      <p:to x="100000" y="90000"/>
                                    </p:animScale>
                                    <p:animScale>
                                      <p:cBhvr>
                                        <p:cTn id="46" dur="166" decel="50000">
                                          <p:stCondLst>
                                            <p:cond delay="1668"/>
                                          </p:stCondLst>
                                        </p:cTn>
                                        <p:tgtEl>
                                          <p:spTgt spid="2050"/>
                                        </p:tgtEl>
                                      </p:cBhvr>
                                      <p:to x="100000" y="100000"/>
                                    </p:animScale>
                                    <p:animScale>
                                      <p:cBhvr>
                                        <p:cTn id="47" dur="26">
                                          <p:stCondLst>
                                            <p:cond delay="1808"/>
                                          </p:stCondLst>
                                        </p:cTn>
                                        <p:tgtEl>
                                          <p:spTgt spid="2050"/>
                                        </p:tgtEl>
                                      </p:cBhvr>
                                      <p:to x="100000" y="95000"/>
                                    </p:animScale>
                                    <p:animScale>
                                      <p:cBhvr>
                                        <p:cTn id="48" dur="166" decel="50000">
                                          <p:stCondLst>
                                            <p:cond delay="1834"/>
                                          </p:stCondLst>
                                        </p:cTn>
                                        <p:tgtEl>
                                          <p:spTgt spid="2050"/>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nodeType="clickEffect">
                                  <p:stCondLst>
                                    <p:cond delay="0"/>
                                  </p:stCondLst>
                                  <p:childTnLst>
                                    <p:set>
                                      <p:cBhvr>
                                        <p:cTn id="52" dur="1" fill="hold">
                                          <p:stCondLst>
                                            <p:cond delay="0"/>
                                          </p:stCondLst>
                                        </p:cTn>
                                        <p:tgtEl>
                                          <p:spTgt spid="2055"/>
                                        </p:tgtEl>
                                        <p:attrNameLst>
                                          <p:attrName>style.visibility</p:attrName>
                                        </p:attrNameLst>
                                      </p:cBhvr>
                                      <p:to>
                                        <p:strVal val="visible"/>
                                      </p:to>
                                    </p:set>
                                    <p:animEffect transition="in" filter="fade">
                                      <p:cBhvr>
                                        <p:cTn id="53" dur="2000"/>
                                        <p:tgtEl>
                                          <p:spTgt spid="2055"/>
                                        </p:tgtEl>
                                      </p:cBhvr>
                                    </p:animEffect>
                                    <p:anim calcmode="lin" valueType="num">
                                      <p:cBhvr>
                                        <p:cTn id="54" dur="2000" fill="hold"/>
                                        <p:tgtEl>
                                          <p:spTgt spid="2055"/>
                                        </p:tgtEl>
                                        <p:attrNameLst>
                                          <p:attrName>ppt_w</p:attrName>
                                        </p:attrNameLst>
                                      </p:cBhvr>
                                      <p:tavLst>
                                        <p:tav tm="0" fmla="#ppt_w*sin(2.5*pi*$)">
                                          <p:val>
                                            <p:fltVal val="0"/>
                                          </p:val>
                                        </p:tav>
                                        <p:tav tm="100000">
                                          <p:val>
                                            <p:fltVal val="1"/>
                                          </p:val>
                                        </p:tav>
                                      </p:tavLst>
                                    </p:anim>
                                    <p:anim calcmode="lin" valueType="num">
                                      <p:cBhvr>
                                        <p:cTn id="55" dur="2000" fill="hold"/>
                                        <p:tgtEl>
                                          <p:spTgt spid="205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412864" y="-1447800"/>
            <a:ext cx="4616336" cy="457200"/>
          </a:xfrm>
        </p:spPr>
        <p:txBody>
          <a:bodyPr>
            <a:normAutofit fontScale="90000"/>
          </a:bodyPr>
          <a:lstStyle/>
          <a:p>
            <a:endParaRPr lang="en-US" dirty="0"/>
          </a:p>
        </p:txBody>
      </p:sp>
      <p:sp>
        <p:nvSpPr>
          <p:cNvPr id="3" name="Content Placeholder 2"/>
          <p:cNvSpPr>
            <a:spLocks noGrp="1"/>
          </p:cNvSpPr>
          <p:nvPr>
            <p:ph idx="1"/>
          </p:nvPr>
        </p:nvSpPr>
        <p:spPr>
          <a:xfrm>
            <a:off x="367145" y="533400"/>
            <a:ext cx="8229600" cy="4525963"/>
          </a:xfrm>
        </p:spPr>
        <p:txBody>
          <a:bodyPr/>
          <a:lstStyle/>
          <a:p>
            <a:pPr marL="0" indent="0">
              <a:buNone/>
            </a:pPr>
            <a:r>
              <a:rPr lang="en-US" dirty="0"/>
              <a:t>Jacqueline was born in Bath on 17</a:t>
            </a:r>
            <a:r>
              <a:rPr lang="en-US" baseline="30000" dirty="0"/>
              <a:t>th</a:t>
            </a:r>
            <a:r>
              <a:rPr lang="en-US" dirty="0"/>
              <a:t> December 1945 and was Christened Jacqueline Aitken.      She became Jacqueline Wilson when she got married in 1945. She is married to William Millar Wilson. This is a picture of Bath.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00400"/>
            <a:ext cx="83058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3005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218350">
            <a:off x="1442631" y="-1735447"/>
            <a:ext cx="6989435" cy="162165"/>
          </a:xfrm>
        </p:spPr>
        <p:txBody>
          <a:bodyPr>
            <a:normAutofit fontScale="90000"/>
          </a:bodyPr>
          <a:lstStyle/>
          <a:p>
            <a:endParaRPr lang="en-US" dirty="0"/>
          </a:p>
        </p:txBody>
      </p:sp>
      <p:sp>
        <p:nvSpPr>
          <p:cNvPr id="3" name="Content Placeholder 2"/>
          <p:cNvSpPr>
            <a:spLocks noGrp="1"/>
          </p:cNvSpPr>
          <p:nvPr>
            <p:ph idx="1"/>
          </p:nvPr>
        </p:nvSpPr>
        <p:spPr>
          <a:xfrm>
            <a:off x="381000" y="533401"/>
            <a:ext cx="8229600" cy="4343400"/>
          </a:xfrm>
        </p:spPr>
        <p:txBody>
          <a:bodyPr/>
          <a:lstStyle/>
          <a:p>
            <a:pPr marL="0" indent="0">
              <a:buNone/>
            </a:pPr>
            <a:r>
              <a:rPr lang="en-US" dirty="0"/>
              <a:t>When she was young, Jacqueline Wilson used to love playing with her grandma. They made outfits for all of Jacqueline’s dolls.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186405"/>
            <a:ext cx="5410200" cy="4389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4648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36073"/>
            <a:ext cx="8229600" cy="1143000"/>
          </a:xfrm>
        </p:spPr>
        <p:txBody>
          <a:bodyPr/>
          <a:lstStyle/>
          <a:p>
            <a:endParaRPr lang="en-US" dirty="0"/>
          </a:p>
        </p:txBody>
      </p:sp>
      <p:sp>
        <p:nvSpPr>
          <p:cNvPr id="3" name="Content Placeholder 2"/>
          <p:cNvSpPr>
            <a:spLocks noGrp="1"/>
          </p:cNvSpPr>
          <p:nvPr>
            <p:ph idx="1"/>
          </p:nvPr>
        </p:nvSpPr>
        <p:spPr>
          <a:xfrm>
            <a:off x="381000" y="228600"/>
            <a:ext cx="8382000" cy="4800600"/>
          </a:xfrm>
        </p:spPr>
        <p:txBody>
          <a:bodyPr>
            <a:noAutofit/>
          </a:bodyPr>
          <a:lstStyle/>
          <a:p>
            <a:pPr marL="0" indent="0">
              <a:buNone/>
            </a:pPr>
            <a:r>
              <a:rPr lang="en-US" dirty="0"/>
              <a:t>Jaqueline was an only child but she longed for a jolly older brother. She loved going to the library to pick books, but was not	happy when the one she wanted to read wasn’t there.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362200"/>
            <a:ext cx="6568786"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3293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5919"/>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8229600" cy="6172200"/>
          </a:xfrm>
        </p:spPr>
        <p:txBody>
          <a:bodyPr/>
          <a:lstStyle/>
          <a:p>
            <a:pPr marL="0" indent="0">
              <a:buNone/>
            </a:pPr>
            <a:r>
              <a:rPr lang="en-US" dirty="0"/>
              <a:t>When Jacqueline Wilson started school she did not have a very nice time as she was ill nearly all the time. She had whooping cough and the measles and had a good bit of school time of.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648200"/>
            <a:ext cx="4137212"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362200"/>
            <a:ext cx="3200400" cy="2129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340430"/>
            <a:ext cx="2514600" cy="2151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6486" y="2488746"/>
            <a:ext cx="2272597" cy="1702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4594994"/>
            <a:ext cx="3695700" cy="2087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4110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762000"/>
            <a:ext cx="8229600" cy="76200"/>
          </a:xfrm>
        </p:spPr>
        <p:txBody>
          <a:bodyPr>
            <a:normAutofit fontScale="90000"/>
          </a:bodyPr>
          <a:lstStyle/>
          <a:p>
            <a:endParaRPr lang="en-US" dirty="0"/>
          </a:p>
        </p:txBody>
      </p:sp>
      <p:sp>
        <p:nvSpPr>
          <p:cNvPr id="4" name="Content Placeholder 3"/>
          <p:cNvSpPr>
            <a:spLocks noGrp="1"/>
          </p:cNvSpPr>
          <p:nvPr>
            <p:ph idx="1"/>
          </p:nvPr>
        </p:nvSpPr>
        <p:spPr>
          <a:xfrm>
            <a:off x="457200" y="457201"/>
            <a:ext cx="8229600" cy="4419600"/>
          </a:xfrm>
        </p:spPr>
        <p:txBody>
          <a:bodyPr/>
          <a:lstStyle/>
          <a:p>
            <a:pPr marL="0" indent="0">
              <a:buNone/>
            </a:pPr>
            <a:r>
              <a:rPr lang="en-US" dirty="0"/>
              <a:t>When Jacqueline Wilson was young she would act out some very silly games. Some were so silly even her friends couldn’t join in!</a:t>
            </a:r>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057400"/>
            <a:ext cx="7185775" cy="4269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7004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685800"/>
          </a:xfrm>
        </p:spPr>
        <p:txBody>
          <a:bodyPr>
            <a:normAutofit fontScale="90000"/>
          </a:bodyPr>
          <a:lstStyle/>
          <a:p>
            <a:endParaRPr lang="en-US" dirty="0"/>
          </a:p>
        </p:txBody>
      </p:sp>
      <p:sp>
        <p:nvSpPr>
          <p:cNvPr id="3" name="Content Placeholder 2"/>
          <p:cNvSpPr>
            <a:spLocks noGrp="1"/>
          </p:cNvSpPr>
          <p:nvPr>
            <p:ph idx="1"/>
          </p:nvPr>
        </p:nvSpPr>
        <p:spPr>
          <a:xfrm>
            <a:off x="228600" y="609601"/>
            <a:ext cx="8763000" cy="3200399"/>
          </a:xfrm>
        </p:spPr>
        <p:txBody>
          <a:bodyPr>
            <a:normAutofit/>
          </a:bodyPr>
          <a:lstStyle/>
          <a:p>
            <a:pPr marL="0" indent="0">
              <a:buNone/>
            </a:pPr>
            <a:r>
              <a:rPr lang="en-US" dirty="0"/>
              <a:t>When she was at school Jacqueline was really, really good at English and pretty good at Art and History. But she HATED Games!!!!She was ok at Math and Science. During Math lessons Jacqueline would usually sit, stare out the window and think of stories. Her Teacher called her Jackie Daydream</a:t>
            </a: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683622"/>
            <a:ext cx="5105400" cy="3147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6307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85800"/>
          </a:xfrm>
        </p:spPr>
        <p:txBody>
          <a:bodyPr>
            <a:normAutofit fontScale="90000"/>
          </a:bodyPr>
          <a:lstStyle/>
          <a:p>
            <a:endParaRPr lang="en-US" dirty="0"/>
          </a:p>
        </p:txBody>
      </p:sp>
      <p:sp>
        <p:nvSpPr>
          <p:cNvPr id="3" name="Content Placeholder 2"/>
          <p:cNvSpPr>
            <a:spLocks noGrp="1"/>
          </p:cNvSpPr>
          <p:nvPr>
            <p:ph idx="1"/>
          </p:nvPr>
        </p:nvSpPr>
        <p:spPr>
          <a:xfrm>
            <a:off x="457200" y="457201"/>
            <a:ext cx="8229600" cy="3352799"/>
          </a:xfrm>
        </p:spPr>
        <p:txBody>
          <a:bodyPr/>
          <a:lstStyle/>
          <a:p>
            <a:pPr marL="0" indent="0">
              <a:buNone/>
            </a:pPr>
            <a:r>
              <a:rPr lang="en-US" dirty="0"/>
              <a:t>Jacqueline left school at the age of 16 and began to train as a secretary. But instead of becoming one she started working for a Dundee-based publishing company DC Thomson working on a new Teenage girls’ magazine, Jackie, which was named after her.</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3505200"/>
            <a:ext cx="4876800" cy="2901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8809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304800"/>
          </a:xfrm>
        </p:spPr>
        <p:txBody>
          <a:bodyPr>
            <a:normAutofit fontScale="90000"/>
          </a:bodyPr>
          <a:lstStyle/>
          <a:p>
            <a:br>
              <a:rPr lang="en-US" dirty="0"/>
            </a:br>
            <a:endParaRPr lang="en-US" dirty="0"/>
          </a:p>
        </p:txBody>
      </p:sp>
      <p:sp>
        <p:nvSpPr>
          <p:cNvPr id="3" name="Content Placeholder 2"/>
          <p:cNvSpPr>
            <a:spLocks noGrp="1"/>
          </p:cNvSpPr>
          <p:nvPr>
            <p:ph idx="1"/>
          </p:nvPr>
        </p:nvSpPr>
        <p:spPr>
          <a:xfrm>
            <a:off x="609600" y="457201"/>
            <a:ext cx="8229600" cy="2743199"/>
          </a:xfrm>
        </p:spPr>
        <p:txBody>
          <a:bodyPr>
            <a:normAutofit fontScale="85000" lnSpcReduction="10000"/>
          </a:bodyPr>
          <a:lstStyle/>
          <a:p>
            <a:pPr marL="0" indent="0">
              <a:buNone/>
            </a:pPr>
            <a:r>
              <a:rPr lang="en-US" dirty="0"/>
              <a:t>Jacqueline first started writing books for adults but publishers would not sell them. Then Jacqueline had a daughter, Emma Wilson .When Emma was still young Jacqueline wrote Ricky’s Birthday her first ever children’s published book. At the time she had five adult crime novels published, but she knew she didn’t want to write for  adults. She wanted to write for children.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567793"/>
            <a:ext cx="1893433" cy="3290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3171825"/>
            <a:ext cx="1238250"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1971" y="4800600"/>
            <a:ext cx="2447925" cy="1916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191000"/>
            <a:ext cx="1743075" cy="2331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4750" y="3567793"/>
            <a:ext cx="163830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7440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1559</TotalTime>
  <Words>777</Words>
  <Application>Microsoft Office PowerPoint</Application>
  <PresentationFormat>On-screen Show (4:3)</PresentationFormat>
  <Paragraphs>24</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Jacqueline  Wilson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Jacqueline  Wilson</dc:title>
  <dc:creator>Aimee Harron</dc:creator>
  <cp:lastModifiedBy>Phenah</cp:lastModifiedBy>
  <cp:revision>49</cp:revision>
  <dcterms:created xsi:type="dcterms:W3CDTF">2020-05-20T09:10:21Z</dcterms:created>
  <dcterms:modified xsi:type="dcterms:W3CDTF">2020-05-27T09:37:19Z</dcterms:modified>
</cp:coreProperties>
</file>